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8" r:id="rId7"/>
    <p:sldId id="289" r:id="rId8"/>
    <p:sldId id="290" r:id="rId9"/>
    <p:sldId id="258" r:id="rId10"/>
    <p:sldId id="291" r:id="rId11"/>
    <p:sldId id="292" r:id="rId12"/>
    <p:sldId id="286" r:id="rId13"/>
    <p:sldId id="293" r:id="rId14"/>
    <p:sldId id="294" r:id="rId15"/>
    <p:sldId id="295" r:id="rId16"/>
    <p:sldId id="260" r:id="rId17"/>
    <p:sldId id="263" r:id="rId18"/>
    <p:sldId id="261" r:id="rId19"/>
    <p:sldId id="266" r:id="rId20"/>
    <p:sldId id="265" r:id="rId21"/>
    <p:sldId id="262" r:id="rId22"/>
    <p:sldId id="259" r:id="rId23"/>
    <p:sldId id="264" r:id="rId2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EEA80-33F0-4949-9D3F-0627604476D5}" v="178" dt="2020-07-08T09:49:48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dle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iptie.nl/scriptiehulp/onderzoeksmethode/fasen-van-de-onderzoeksmetho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4868-659A-481B-A748-9B1F00F50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>
                <a:latin typeface="Arial" pitchFamily="34" charset="0"/>
                <a:cs typeface="Arial" pitchFamily="34" charset="0"/>
              </a:rPr>
              <a:t>IBS De leefbare stad</a:t>
            </a:r>
            <a:endParaRPr lang="nl-NL" sz="4800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E9E6D6B-6CF3-4039-A231-2C51D94D2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Voorbereiding veldbezoek + </a:t>
            </a:r>
            <a:r>
              <a:rPr lang="nl-NL" dirty="0" err="1"/>
              <a:t>doelgroepanalyse</a:t>
            </a:r>
            <a:r>
              <a:rPr lang="nl-NL" dirty="0"/>
              <a:t> </a:t>
            </a:r>
          </a:p>
          <a:p>
            <a:r>
              <a:rPr lang="nl-NL" dirty="0"/>
              <a:t>Leerjaar 3 – periode 1 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1026" name="Picture 2" descr="Afbeeldingsresultaat voor 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4614"/>
            <a:ext cx="4819837" cy="3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w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2268071"/>
            <a:ext cx="3248459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524000" y="548608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400" dirty="0"/>
              <a:t>Doelgroep &amp; stakeholders</a:t>
            </a:r>
          </a:p>
        </p:txBody>
      </p:sp>
    </p:spTree>
    <p:extLst>
      <p:ext uri="{BB962C8B-B14F-4D97-AF65-F5344CB8AC3E}">
        <p14:creationId xmlns:p14="http://schemas.microsoft.com/office/powerpoint/2010/main" val="204735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8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13956"/>
          <a:stretch/>
        </p:blipFill>
        <p:spPr bwMode="auto">
          <a:xfrm>
            <a:off x="2440443" y="959223"/>
            <a:ext cx="7311113" cy="5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5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13956"/>
          <a:stretch/>
        </p:blipFill>
        <p:spPr bwMode="auto">
          <a:xfrm>
            <a:off x="2440443" y="959223"/>
            <a:ext cx="7311113" cy="5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70680"/>
          <a:stretch/>
        </p:blipFill>
        <p:spPr bwMode="auto">
          <a:xfrm>
            <a:off x="2440443" y="959223"/>
            <a:ext cx="7311113" cy="17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7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1054657" y="1262295"/>
            <a:ext cx="3974544" cy="1929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Doelgroepanalyse:</a:t>
            </a:r>
          </a:p>
          <a:p>
            <a:endParaRPr lang="nl-NL" dirty="0"/>
          </a:p>
          <a:p>
            <a:r>
              <a:rPr lang="nl-NL" b="0" dirty="0"/>
              <a:t>Demografisch</a:t>
            </a:r>
          </a:p>
          <a:p>
            <a:r>
              <a:rPr lang="nl-NL" b="0" dirty="0"/>
              <a:t>Psychografisch</a:t>
            </a:r>
          </a:p>
          <a:p>
            <a:r>
              <a:rPr lang="nl-NL" b="0" dirty="0"/>
              <a:t>Geografisch</a:t>
            </a:r>
          </a:p>
        </p:txBody>
      </p:sp>
      <p:pic>
        <p:nvPicPr>
          <p:cNvPr id="1026" name="Picture 2" descr="Afbeeldingsresultaat voor doel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55" y="1342977"/>
            <a:ext cx="5369923" cy="43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4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1054657" y="1262295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Doelgroepanalyse: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2CD1F3-B309-47D5-9D36-DA0C3141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5298141" y="142778"/>
            <a:ext cx="4885429" cy="60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A5E0C7-22CE-427F-B3F3-545A0D5F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462962"/>
            <a:ext cx="8846502" cy="568951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223090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056406" y="151792"/>
            <a:ext cx="8989331" cy="5831395"/>
            <a:chOff x="3056406" y="151792"/>
            <a:chExt cx="8989331" cy="5831395"/>
          </a:xfrm>
        </p:grpSpPr>
        <p:pic>
          <p:nvPicPr>
            <p:cNvPr id="2050" name="Picture 2" descr="Afbeeldingsresultaat voor interface stakehold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21862"/>
              <a:ext cx="8711987" cy="5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3056406" y="151792"/>
              <a:ext cx="3134844" cy="1181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150900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  <p:pic>
        <p:nvPicPr>
          <p:cNvPr id="1026" name="Picture 2" descr="Afbeeldingsresultaat voor interface stakeho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5613400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2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  <p:pic>
        <p:nvPicPr>
          <p:cNvPr id="6" name="Picture 2" descr="Afbeeldingsresultaat voor stakeholdersanalyse">
            <a:extLst>
              <a:ext uri="{FF2B5EF4-FFF2-40B4-BE49-F238E27FC236}">
                <a16:creationId xmlns:a16="http://schemas.microsoft.com/office/drawing/2014/main" id="{97523F5E-0EC8-445E-9BF2-4FC4C2D3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57" y="-62753"/>
            <a:ext cx="786835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6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/>
              <a:t>Opdracht: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2121820"/>
            <a:ext cx="10939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In kaart brengen van doelgroep o.b.v. Facebook profiel (45 min)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Demografisch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Psychografisch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Geografisch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3681679"/>
            <a:ext cx="109392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 kaart brengen van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Interne-, externe- en interface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Belang en invloed van de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Op locatie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11:50 terug op Helicon.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2F6A2-6326-43AC-97B2-6E1A15FA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69"/>
            <a:ext cx="10515600" cy="1325563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0AFB7-6C62-416D-A2B5-36CEBB3D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565878"/>
          </a:xfrm>
        </p:spPr>
        <p:txBody>
          <a:bodyPr/>
          <a:lstStyle/>
          <a:p>
            <a:r>
              <a:rPr lang="nl-NL" dirty="0"/>
              <a:t>Waar zijn we gebleven? </a:t>
            </a:r>
          </a:p>
          <a:p>
            <a:r>
              <a:rPr lang="nl-NL" dirty="0"/>
              <a:t>Lesdoelen</a:t>
            </a:r>
          </a:p>
          <a:p>
            <a:r>
              <a:rPr lang="nl-NL" dirty="0"/>
              <a:t>Onderzoeksmethodes </a:t>
            </a:r>
          </a:p>
          <a:p>
            <a:r>
              <a:rPr lang="nl-NL" dirty="0"/>
              <a:t>Beoordelingsformulier</a:t>
            </a:r>
          </a:p>
          <a:p>
            <a:r>
              <a:rPr lang="nl-NL" dirty="0"/>
              <a:t>Belangrijke onderwerpen in deelvragen</a:t>
            </a:r>
          </a:p>
          <a:p>
            <a:r>
              <a:rPr lang="nl-NL" dirty="0"/>
              <a:t>Voorbereiding bezoek gebied</a:t>
            </a:r>
          </a:p>
          <a:p>
            <a:r>
              <a:rPr lang="nl-NL" dirty="0"/>
              <a:t>Topiclijst</a:t>
            </a:r>
          </a:p>
          <a:p>
            <a:r>
              <a:rPr lang="nl-NL" dirty="0"/>
              <a:t>Doelgroep analyse </a:t>
            </a:r>
          </a:p>
          <a:p>
            <a:r>
              <a:rPr lang="nl-NL" dirty="0"/>
              <a:t>Stakeholdersanalyse </a:t>
            </a:r>
          </a:p>
          <a:p>
            <a:endParaRPr lang="nl-NL" dirty="0"/>
          </a:p>
        </p:txBody>
      </p:sp>
      <p:pic>
        <p:nvPicPr>
          <p:cNvPr id="1026" name="Picture 2" descr="Inhoud | Rekenen met Mike 2f">
            <a:extLst>
              <a:ext uri="{FF2B5EF4-FFF2-40B4-BE49-F238E27FC236}">
                <a16:creationId xmlns:a16="http://schemas.microsoft.com/office/drawing/2014/main" id="{7D725637-C32A-4C06-8CC4-D8C7C6E2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99" y="795537"/>
            <a:ext cx="4972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dirty="0"/>
              <a:t>Opdracht: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2121820"/>
            <a:ext cx="109392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 kaart brengen van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Intern-, externe- en interface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Belang en invloed van de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cs typeface="Arial" pitchFamily="34" charset="0"/>
            </a:endParaRPr>
          </a:p>
          <a:p>
            <a:endParaRPr lang="nl-NL" sz="25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22" y="2229399"/>
            <a:ext cx="7190286" cy="3866869"/>
          </a:xfrm>
          <a:prstGeom prst="rect">
            <a:avLst/>
          </a:prstGeom>
        </p:spPr>
      </p:pic>
      <p:pic>
        <p:nvPicPr>
          <p:cNvPr id="9" name="Picture 2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1" y="2121820"/>
            <a:ext cx="2194131" cy="16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24991" y="3981379"/>
            <a:ext cx="21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www.padlet.com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95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2CDF7-89DB-4AF1-ACFF-1BC117AF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zijn we gebleven?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1BB88-263E-46C0-B085-C1DFBEF8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310936" cy="385824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Gisteren hebben we behandeld:</a:t>
            </a:r>
          </a:p>
          <a:p>
            <a:r>
              <a:rPr lang="nl-NL" dirty="0"/>
              <a:t>wat onderzoek is</a:t>
            </a:r>
          </a:p>
          <a:p>
            <a:r>
              <a:rPr lang="nl-NL" dirty="0"/>
              <a:t>Welke onderzoeksmethoden er zijn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Hebben jullie methodes gekozen voor jullie onderzoek?</a:t>
            </a:r>
          </a:p>
        </p:txBody>
      </p:sp>
      <p:pic>
        <p:nvPicPr>
          <p:cNvPr id="2050" name="Picture 2" descr="De Standaard">
            <a:extLst>
              <a:ext uri="{FF2B5EF4-FFF2-40B4-BE49-F238E27FC236}">
                <a16:creationId xmlns:a16="http://schemas.microsoft.com/office/drawing/2014/main" id="{0AABC339-7FC8-4224-AE97-9F037134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39" y="1309064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0F7A1D-1A0C-4768-88CD-99BB4C9E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1615">
            <a:off x="10545981" y="287570"/>
            <a:ext cx="1463535" cy="8232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A2D915-F051-4DBB-B2F4-254A89DDC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60" y="308286"/>
            <a:ext cx="1701015" cy="9568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C4AC9A-8ED1-427A-9B67-1FA8011F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37204">
            <a:off x="6496628" y="386485"/>
            <a:ext cx="1170627" cy="6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7211144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einde van deze les kun je:</a:t>
            </a:r>
          </a:p>
          <a:p>
            <a:r>
              <a:rPr lang="nl-NL" dirty="0"/>
              <a:t>Aangeven hoe de te behandelen thema’s in jullie hoofd- en deelvragen terugkomen</a:t>
            </a:r>
          </a:p>
          <a:p>
            <a:r>
              <a:rPr lang="nl-NL" dirty="0"/>
              <a:t>Uitleggen wat een topiclijst is</a:t>
            </a:r>
          </a:p>
          <a:p>
            <a:r>
              <a:rPr lang="nl-NL" dirty="0"/>
              <a:t>Laten zien hoe jullie wijkbezoek voorbereid is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6831F-C629-4BC6-B37E-CCE277FF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25" y="782424"/>
            <a:ext cx="3390115" cy="45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5905-6BEE-49CC-9644-EE473681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Onderzoeksmethodes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130B81-0EEA-446A-A3E4-A1F4AF25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47938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Kwalitatief onderzoek</a:t>
            </a:r>
          </a:p>
          <a:p>
            <a:pPr lvl="1"/>
            <a:r>
              <a:rPr lang="nl-NL" dirty="0"/>
              <a:t>Observatie</a:t>
            </a:r>
          </a:p>
          <a:p>
            <a:pPr lvl="1"/>
            <a:r>
              <a:rPr lang="nl-NL" dirty="0"/>
              <a:t>Groepsdiscussie</a:t>
            </a:r>
          </a:p>
          <a:p>
            <a:pPr lvl="1"/>
            <a:r>
              <a:rPr lang="nl-NL" dirty="0"/>
              <a:t>Interview </a:t>
            </a:r>
          </a:p>
          <a:p>
            <a:pPr lvl="1"/>
            <a:r>
              <a:rPr lang="nl-NL" dirty="0"/>
              <a:t>Literatuur onderzoek</a:t>
            </a:r>
          </a:p>
          <a:p>
            <a:endParaRPr lang="nl-NL" dirty="0"/>
          </a:p>
          <a:p>
            <a:r>
              <a:rPr lang="nl-NL" dirty="0"/>
              <a:t>Kwantitatief onderzoek </a:t>
            </a:r>
          </a:p>
          <a:p>
            <a:pPr lvl="1"/>
            <a:r>
              <a:rPr lang="nl-NL" dirty="0"/>
              <a:t>Vragenlijsten</a:t>
            </a:r>
          </a:p>
          <a:p>
            <a:pPr lvl="1"/>
            <a:r>
              <a:rPr lang="nl-NL" dirty="0"/>
              <a:t>Bestaand bronnenonderzoek</a:t>
            </a:r>
          </a:p>
          <a:p>
            <a:pPr lvl="1"/>
            <a:r>
              <a:rPr lang="nl-NL" dirty="0"/>
              <a:t>Tracking </a:t>
            </a:r>
          </a:p>
          <a:p>
            <a:pPr lvl="1"/>
            <a:r>
              <a:rPr lang="nl-NL" dirty="0"/>
              <a:t>Panelonderzoek </a:t>
            </a:r>
          </a:p>
          <a:p>
            <a:pPr lvl="1"/>
            <a:r>
              <a:rPr lang="nl-NL" dirty="0"/>
              <a:t>Telefonisch onderzoek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CFF7F1-1B63-46F6-A001-E276D8A3D4FF}"/>
              </a:ext>
            </a:extLst>
          </p:cNvPr>
          <p:cNvSpPr txBox="1"/>
          <p:nvPr/>
        </p:nvSpPr>
        <p:spPr>
          <a:xfrm>
            <a:off x="10519954" y="3592405"/>
            <a:ext cx="9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Bron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9C7F81-FAD8-4F97-9CF0-EE82E55D4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63"/>
          <a:stretch/>
        </p:blipFill>
        <p:spPr>
          <a:xfrm>
            <a:off x="6608855" y="631265"/>
            <a:ext cx="3465256" cy="21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7A683-7F6A-4C55-BC83-A569F727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Beoordelingsformulier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6ACBF-D558-4EFD-820C-351E43D7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er nog vragen over het beoordelingsformulier?</a:t>
            </a:r>
          </a:p>
          <a:p>
            <a:r>
              <a:rPr lang="nl-NL" dirty="0"/>
              <a:t>Zijn de onderdelen duidelijk?</a:t>
            </a:r>
          </a:p>
        </p:txBody>
      </p:sp>
      <p:pic>
        <p:nvPicPr>
          <p:cNvPr id="3074" name="Picture 2" descr="Boring Boring everywhere! - Toy Story Everywhere - quickmeme">
            <a:extLst>
              <a:ext uri="{FF2B5EF4-FFF2-40B4-BE49-F238E27FC236}">
                <a16:creationId xmlns:a16="http://schemas.microsoft.com/office/drawing/2014/main" id="{8EE116FA-F06A-4148-97C1-AB4B6897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47093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2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AE3DC-2C29-4C2A-A8DF-8ED9E838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deelvragen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51E83C-CBAB-4354-8192-7F9415A3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8804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Hebben jullie alle onderwerpen uit beoordelingsformulier verwerkt in deelvragen?</a:t>
            </a:r>
          </a:p>
          <a:p>
            <a:r>
              <a:rPr lang="nl-NL" dirty="0"/>
              <a:t>wet- en regelgeving</a:t>
            </a:r>
          </a:p>
          <a:p>
            <a:r>
              <a:rPr lang="nl-NL" dirty="0"/>
              <a:t>trends </a:t>
            </a:r>
          </a:p>
          <a:p>
            <a:r>
              <a:rPr lang="nl-NL" dirty="0"/>
              <a:t>fysieke leefbaarheid</a:t>
            </a:r>
          </a:p>
          <a:p>
            <a:r>
              <a:rPr lang="nl-NL" dirty="0"/>
              <a:t>sociale leefbaarheid</a:t>
            </a:r>
          </a:p>
          <a:p>
            <a:r>
              <a:rPr lang="nl-NL" dirty="0"/>
              <a:t>duurzame elementen</a:t>
            </a:r>
          </a:p>
        </p:txBody>
      </p:sp>
      <p:pic>
        <p:nvPicPr>
          <p:cNvPr id="4098" name="Picture 2" descr="Youre not bored... Youre borinG meme - Grumpy Cat (61081) Page 10 •  MemesHappen">
            <a:extLst>
              <a:ext uri="{FF2B5EF4-FFF2-40B4-BE49-F238E27FC236}">
                <a16:creationId xmlns:a16="http://schemas.microsoft.com/office/drawing/2014/main" id="{47E16F08-C0EB-4372-AACD-114C7EE2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81" y="3185818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1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AF1EF-C8ED-4A5E-AAA6-C96D8F0B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bezoek gebied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5A7F68-77E4-4EB9-9732-57146638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voorbereid op pad</a:t>
            </a:r>
          </a:p>
          <a:p>
            <a:r>
              <a:rPr lang="nl-NL" dirty="0"/>
              <a:t>Maak foto’s (</a:t>
            </a:r>
            <a:r>
              <a:rPr lang="nl-NL" dirty="0" err="1"/>
              <a:t>Pecha</a:t>
            </a:r>
            <a:r>
              <a:rPr lang="nl-NL" dirty="0"/>
              <a:t> </a:t>
            </a:r>
            <a:r>
              <a:rPr lang="nl-NL" dirty="0" err="1"/>
              <a:t>Kucha</a:t>
            </a:r>
            <a:r>
              <a:rPr lang="nl-NL" dirty="0"/>
              <a:t> en adviesrapport) </a:t>
            </a:r>
          </a:p>
          <a:p>
            <a:r>
              <a:rPr lang="nl-NL" dirty="0"/>
              <a:t>Wat ga je verzamelen? Waar ga je op letten?</a:t>
            </a:r>
          </a:p>
          <a:p>
            <a:r>
              <a:rPr lang="nl-NL" dirty="0"/>
              <a:t>Welke doelgroep woont in dit gebied? </a:t>
            </a:r>
          </a:p>
          <a:p>
            <a:r>
              <a:rPr lang="nl-NL" dirty="0"/>
              <a:t>Welke stakeholders zijn er? </a:t>
            </a:r>
          </a:p>
        </p:txBody>
      </p:sp>
      <p:pic>
        <p:nvPicPr>
          <p:cNvPr id="5122" name="Picture 2" descr="Padvinder kostuum - Feestbazaar.nl">
            <a:extLst>
              <a:ext uri="{FF2B5EF4-FFF2-40B4-BE49-F238E27FC236}">
                <a16:creationId xmlns:a16="http://schemas.microsoft.com/office/drawing/2014/main" id="{61A98277-9C23-41F6-B543-F34ECB567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/>
        </p:blipFill>
        <p:spPr bwMode="auto">
          <a:xfrm>
            <a:off x="7913247" y="2007909"/>
            <a:ext cx="3679758" cy="37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1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8FFC9-BD4A-4618-AF62-AD9568E1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Topiclijst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F6BCE-47DE-4397-9112-9FC47B93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9168"/>
            <a:ext cx="7713617" cy="10052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is een topiclijst?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Start maken met topiclijst </a:t>
            </a:r>
            <a:r>
              <a:rPr lang="nl-NL" dirty="0">
                <a:sym typeface="Wingdings" panose="05000000000000000000" pitchFamily="2" charset="2"/>
              </a:rPr>
              <a:t> geeft overzicht</a:t>
            </a: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1F3E2B8-D8F6-4C5B-B372-CFD61994ABD8}"/>
              </a:ext>
            </a:extLst>
          </p:cNvPr>
          <p:cNvSpPr txBox="1"/>
          <p:nvPr/>
        </p:nvSpPr>
        <p:spPr>
          <a:xfrm>
            <a:off x="2916600" y="2828835"/>
            <a:ext cx="65527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400" dirty="0"/>
              <a:t>Een topiclijst is een lijst met onderwerpen die in het interview minimaal ter sprake moeten komen.</a:t>
            </a:r>
          </a:p>
        </p:txBody>
      </p:sp>
      <p:pic>
        <p:nvPicPr>
          <p:cNvPr id="1026" name="Picture 2" descr="Amberscript voor het foutloos uitwerken van uw interviews | AVT">
            <a:extLst>
              <a:ext uri="{FF2B5EF4-FFF2-40B4-BE49-F238E27FC236}">
                <a16:creationId xmlns:a16="http://schemas.microsoft.com/office/drawing/2014/main" id="{9265F117-C959-426F-ADDB-DE37BB34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88" y="4353625"/>
            <a:ext cx="3770811" cy="18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332</Words>
  <Application>Microsoft Office PowerPoint</Application>
  <PresentationFormat>Breedbeeld</PresentationFormat>
  <Paragraphs>97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Thema1</vt:lpstr>
      <vt:lpstr>IBS De leefbare stad</vt:lpstr>
      <vt:lpstr>Inhoud</vt:lpstr>
      <vt:lpstr>Waar zijn we gebleven? </vt:lpstr>
      <vt:lpstr>Lesdoel</vt:lpstr>
      <vt:lpstr>Onderzoeksmethodes</vt:lpstr>
      <vt:lpstr>Beoordelingsformulier</vt:lpstr>
      <vt:lpstr>Onderwerpen deelvragen</vt:lpstr>
      <vt:lpstr>Voorbereiding bezoek gebied</vt:lpstr>
      <vt:lpstr>Topiclijst </vt:lpstr>
      <vt:lpstr>Voor wie en met wie?</vt:lpstr>
      <vt:lpstr>Voor wie en met wie?</vt:lpstr>
      <vt:lpstr>Voor wie en met wie?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 wie en met wie?</vt:lpstr>
      <vt:lpstr>Voor wie en met wie?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Valerie van den Berg</cp:lastModifiedBy>
  <cp:revision>13</cp:revision>
  <dcterms:created xsi:type="dcterms:W3CDTF">2020-08-25T13:15:30Z</dcterms:created>
  <dcterms:modified xsi:type="dcterms:W3CDTF">2020-09-09T10:55:43Z</dcterms:modified>
</cp:coreProperties>
</file>